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72" r:id="rId4"/>
    <p:sldId id="258" r:id="rId5"/>
    <p:sldId id="261" r:id="rId6"/>
    <p:sldId id="297" r:id="rId7"/>
    <p:sldId id="273" r:id="rId8"/>
    <p:sldId id="257" r:id="rId9"/>
    <p:sldId id="284" r:id="rId10"/>
    <p:sldId id="296" r:id="rId11"/>
    <p:sldId id="294" r:id="rId12"/>
    <p:sldId id="295" r:id="rId13"/>
    <p:sldId id="281" r:id="rId14"/>
    <p:sldId id="262" r:id="rId15"/>
    <p:sldId id="279" r:id="rId16"/>
    <p:sldId id="280" r:id="rId17"/>
    <p:sldId id="266" r:id="rId18"/>
    <p:sldId id="292" r:id="rId19"/>
    <p:sldId id="290" r:id="rId2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327"/>
  </p:normalViewPr>
  <p:slideViewPr>
    <p:cSldViewPr snapToGrid="0">
      <p:cViewPr varScale="1">
        <p:scale>
          <a:sx n="74" d="100"/>
          <a:sy n="74" d="100"/>
        </p:scale>
        <p:origin x="28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38D0E-C1CE-4CBC-A3EF-24CF07AFDA1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02D54D-FD88-48AC-B3EF-5A79F4F67196}">
      <dgm:prSet/>
      <dgm:spPr/>
      <dgm:t>
        <a:bodyPr/>
        <a:lstStyle/>
        <a:p>
          <a:r>
            <a:rPr lang="en-US" b="1" dirty="0"/>
            <a:t>Unit Testing</a:t>
          </a:r>
          <a:r>
            <a:rPr lang="en-US" dirty="0"/>
            <a:t> on individual classes and components and individual modules</a:t>
          </a:r>
        </a:p>
      </dgm:t>
    </dgm:pt>
    <dgm:pt modelId="{3910F614-799A-46CC-A995-D7D197B0F7E8}" type="parTrans" cxnId="{C740EE4C-9906-4780-9649-3037AFAD66DC}">
      <dgm:prSet/>
      <dgm:spPr/>
      <dgm:t>
        <a:bodyPr/>
        <a:lstStyle/>
        <a:p>
          <a:endParaRPr lang="en-US"/>
        </a:p>
      </dgm:t>
    </dgm:pt>
    <dgm:pt modelId="{2B664E87-DE4D-4D08-AB51-A5D7F95A657B}" type="sibTrans" cxnId="{C740EE4C-9906-4780-9649-3037AFAD66DC}">
      <dgm:prSet/>
      <dgm:spPr/>
      <dgm:t>
        <a:bodyPr/>
        <a:lstStyle/>
        <a:p>
          <a:endParaRPr lang="en-US"/>
        </a:p>
      </dgm:t>
    </dgm:pt>
    <dgm:pt modelId="{F1D11904-0AED-4B4B-B129-81A730AD16A8}">
      <dgm:prSet/>
      <dgm:spPr/>
      <dgm:t>
        <a:bodyPr/>
        <a:lstStyle/>
        <a:p>
          <a:r>
            <a:rPr lang="en-US" b="1" dirty="0"/>
            <a:t>QA testing</a:t>
          </a:r>
          <a:endParaRPr lang="en-US" dirty="0"/>
        </a:p>
      </dgm:t>
    </dgm:pt>
    <dgm:pt modelId="{6A82663B-F1A7-4691-BB98-D61CFDDC869E}" type="parTrans" cxnId="{CE266500-E9ED-497F-8511-CD95F1831CB8}">
      <dgm:prSet/>
      <dgm:spPr/>
      <dgm:t>
        <a:bodyPr/>
        <a:lstStyle/>
        <a:p>
          <a:endParaRPr lang="en-US"/>
        </a:p>
      </dgm:t>
    </dgm:pt>
    <dgm:pt modelId="{C45B9359-7C1F-4855-B1C4-7C97F52746A0}" type="sibTrans" cxnId="{CE266500-E9ED-497F-8511-CD95F1831CB8}">
      <dgm:prSet/>
      <dgm:spPr/>
      <dgm:t>
        <a:bodyPr/>
        <a:lstStyle/>
        <a:p>
          <a:endParaRPr lang="en-US"/>
        </a:p>
      </dgm:t>
    </dgm:pt>
    <dgm:pt modelId="{EC27D413-E6E2-45B2-8D83-1F4B6AC23A5B}">
      <dgm:prSet/>
      <dgm:spPr/>
      <dgm:t>
        <a:bodyPr/>
        <a:lstStyle/>
        <a:p>
          <a:r>
            <a:rPr lang="en-US" b="1" dirty="0"/>
            <a:t>Acceptance Testing</a:t>
          </a:r>
          <a:r>
            <a:rPr lang="en-US" dirty="0"/>
            <a:t> for system requirements</a:t>
          </a:r>
        </a:p>
      </dgm:t>
    </dgm:pt>
    <dgm:pt modelId="{DF73A2B5-BC12-4109-8CC9-CF635159FBF2}" type="parTrans" cxnId="{76412967-5738-4180-98AD-0383F1211640}">
      <dgm:prSet/>
      <dgm:spPr/>
      <dgm:t>
        <a:bodyPr/>
        <a:lstStyle/>
        <a:p>
          <a:endParaRPr lang="en-US"/>
        </a:p>
      </dgm:t>
    </dgm:pt>
    <dgm:pt modelId="{B566B08A-72C3-4F7A-A4F7-4983ED8AD259}" type="sibTrans" cxnId="{76412967-5738-4180-98AD-0383F1211640}">
      <dgm:prSet/>
      <dgm:spPr/>
      <dgm:t>
        <a:bodyPr/>
        <a:lstStyle/>
        <a:p>
          <a:endParaRPr lang="en-US"/>
        </a:p>
      </dgm:t>
    </dgm:pt>
    <dgm:pt modelId="{17CDE152-B9C7-4983-8FE0-D216F52D6B22}">
      <dgm:prSet/>
      <dgm:spPr/>
      <dgm:t>
        <a:bodyPr/>
        <a:lstStyle/>
        <a:p>
          <a:r>
            <a:rPr lang="en-US" b="1"/>
            <a:t>Manual UI/UX Testing </a:t>
          </a:r>
          <a:r>
            <a:rPr lang="en-US"/>
            <a:t>with users</a:t>
          </a:r>
        </a:p>
      </dgm:t>
    </dgm:pt>
    <dgm:pt modelId="{5E3DBDB5-99EB-4FF7-B69C-2E86B6288925}" type="parTrans" cxnId="{2E629960-1F6C-4B72-8DDE-1FB2B2CBF6E3}">
      <dgm:prSet/>
      <dgm:spPr/>
      <dgm:t>
        <a:bodyPr/>
        <a:lstStyle/>
        <a:p>
          <a:endParaRPr lang="en-US"/>
        </a:p>
      </dgm:t>
    </dgm:pt>
    <dgm:pt modelId="{EE030CF4-618A-4182-815C-BE492AA01BAE}" type="sibTrans" cxnId="{2E629960-1F6C-4B72-8DDE-1FB2B2CBF6E3}">
      <dgm:prSet/>
      <dgm:spPr/>
      <dgm:t>
        <a:bodyPr/>
        <a:lstStyle/>
        <a:p>
          <a:endParaRPr lang="en-US"/>
        </a:p>
      </dgm:t>
    </dgm:pt>
    <dgm:pt modelId="{55588ACF-E984-46D3-8680-B26852510DF7}">
      <dgm:prSet/>
      <dgm:spPr/>
      <dgm:t>
        <a:bodyPr/>
        <a:lstStyle/>
        <a:p>
          <a:r>
            <a:rPr lang="en-US" dirty="0"/>
            <a:t>Test for security vulnerabilities</a:t>
          </a:r>
        </a:p>
      </dgm:t>
    </dgm:pt>
    <dgm:pt modelId="{3B259BEE-82F8-44D8-94AB-3B130AA3A975}" type="parTrans" cxnId="{05ECD1ED-9E38-4861-B110-F34BCD8579CF}">
      <dgm:prSet/>
      <dgm:spPr/>
      <dgm:t>
        <a:bodyPr/>
        <a:lstStyle/>
        <a:p>
          <a:endParaRPr lang="en-US"/>
        </a:p>
      </dgm:t>
    </dgm:pt>
    <dgm:pt modelId="{2E3C1A08-D54D-47FF-9948-8788C29697C6}" type="sibTrans" cxnId="{05ECD1ED-9E38-4861-B110-F34BCD8579CF}">
      <dgm:prSet/>
      <dgm:spPr/>
      <dgm:t>
        <a:bodyPr/>
        <a:lstStyle/>
        <a:p>
          <a:endParaRPr lang="en-US"/>
        </a:p>
      </dgm:t>
    </dgm:pt>
    <dgm:pt modelId="{E4A41C33-3A4B-4378-8C45-37ACB59C91FD}">
      <dgm:prSet/>
      <dgm:spPr/>
      <dgm:t>
        <a:bodyPr/>
        <a:lstStyle/>
        <a:p>
          <a:r>
            <a:rPr lang="en-US"/>
            <a:t>Test performance under high user load</a:t>
          </a:r>
        </a:p>
      </dgm:t>
    </dgm:pt>
    <dgm:pt modelId="{BA301BEC-423A-4CC6-B8A7-297B2F14303C}" type="parTrans" cxnId="{AB75D742-BA37-408F-8292-025BD817A0DC}">
      <dgm:prSet/>
      <dgm:spPr/>
      <dgm:t>
        <a:bodyPr/>
        <a:lstStyle/>
        <a:p>
          <a:endParaRPr lang="en-US"/>
        </a:p>
      </dgm:t>
    </dgm:pt>
    <dgm:pt modelId="{C119D15E-9528-489B-803F-BDFC7A4D5384}" type="sibTrans" cxnId="{AB75D742-BA37-408F-8292-025BD817A0DC}">
      <dgm:prSet/>
      <dgm:spPr/>
      <dgm:t>
        <a:bodyPr/>
        <a:lstStyle/>
        <a:p>
          <a:endParaRPr lang="en-US"/>
        </a:p>
      </dgm:t>
    </dgm:pt>
    <dgm:pt modelId="{CC488AC8-B33D-4069-9369-6E80BB0100AB}" type="pres">
      <dgm:prSet presAssocID="{0CC38D0E-C1CE-4CBC-A3EF-24CF07AFDA17}" presName="diagram" presStyleCnt="0">
        <dgm:presLayoutVars>
          <dgm:dir/>
          <dgm:resizeHandles val="exact"/>
        </dgm:presLayoutVars>
      </dgm:prSet>
      <dgm:spPr/>
    </dgm:pt>
    <dgm:pt modelId="{AF4E66D3-F11A-495A-AE37-13881857B921}" type="pres">
      <dgm:prSet presAssocID="{7B02D54D-FD88-48AC-B3EF-5A79F4F67196}" presName="node" presStyleLbl="node1" presStyleIdx="0" presStyleCnt="6">
        <dgm:presLayoutVars>
          <dgm:bulletEnabled val="1"/>
        </dgm:presLayoutVars>
      </dgm:prSet>
      <dgm:spPr/>
    </dgm:pt>
    <dgm:pt modelId="{A8B48156-E9FC-4C1E-A4DF-6E2C30C44007}" type="pres">
      <dgm:prSet presAssocID="{2B664E87-DE4D-4D08-AB51-A5D7F95A657B}" presName="sibTrans" presStyleCnt="0"/>
      <dgm:spPr/>
    </dgm:pt>
    <dgm:pt modelId="{D1C76FCF-137A-4C71-AF8F-C9AC6ACFA73C}" type="pres">
      <dgm:prSet presAssocID="{F1D11904-0AED-4B4B-B129-81A730AD16A8}" presName="node" presStyleLbl="node1" presStyleIdx="1" presStyleCnt="6">
        <dgm:presLayoutVars>
          <dgm:bulletEnabled val="1"/>
        </dgm:presLayoutVars>
      </dgm:prSet>
      <dgm:spPr/>
    </dgm:pt>
    <dgm:pt modelId="{CE4352C0-206B-4BC0-8471-E17D21ADC03F}" type="pres">
      <dgm:prSet presAssocID="{C45B9359-7C1F-4855-B1C4-7C97F52746A0}" presName="sibTrans" presStyleCnt="0"/>
      <dgm:spPr/>
    </dgm:pt>
    <dgm:pt modelId="{140EC8B4-F814-46F8-89FD-ADED6AF511A2}" type="pres">
      <dgm:prSet presAssocID="{EC27D413-E6E2-45B2-8D83-1F4B6AC23A5B}" presName="node" presStyleLbl="node1" presStyleIdx="2" presStyleCnt="6">
        <dgm:presLayoutVars>
          <dgm:bulletEnabled val="1"/>
        </dgm:presLayoutVars>
      </dgm:prSet>
      <dgm:spPr/>
    </dgm:pt>
    <dgm:pt modelId="{592393F0-CC9C-49E0-A28D-6B8552B10C4D}" type="pres">
      <dgm:prSet presAssocID="{B566B08A-72C3-4F7A-A4F7-4983ED8AD259}" presName="sibTrans" presStyleCnt="0"/>
      <dgm:spPr/>
    </dgm:pt>
    <dgm:pt modelId="{AB70B07B-4BC0-4DD7-A7B4-C287E14BB1EF}" type="pres">
      <dgm:prSet presAssocID="{17CDE152-B9C7-4983-8FE0-D216F52D6B22}" presName="node" presStyleLbl="node1" presStyleIdx="3" presStyleCnt="6">
        <dgm:presLayoutVars>
          <dgm:bulletEnabled val="1"/>
        </dgm:presLayoutVars>
      </dgm:prSet>
      <dgm:spPr/>
    </dgm:pt>
    <dgm:pt modelId="{A42EAD76-7C16-4194-93CD-215AC1026D78}" type="pres">
      <dgm:prSet presAssocID="{EE030CF4-618A-4182-815C-BE492AA01BAE}" presName="sibTrans" presStyleCnt="0"/>
      <dgm:spPr/>
    </dgm:pt>
    <dgm:pt modelId="{55754141-BD37-44A3-AC23-B74B15D9292B}" type="pres">
      <dgm:prSet presAssocID="{55588ACF-E984-46D3-8680-B26852510DF7}" presName="node" presStyleLbl="node1" presStyleIdx="4" presStyleCnt="6">
        <dgm:presLayoutVars>
          <dgm:bulletEnabled val="1"/>
        </dgm:presLayoutVars>
      </dgm:prSet>
      <dgm:spPr/>
    </dgm:pt>
    <dgm:pt modelId="{6B439F94-16AC-4587-9286-FD03FDFE32D3}" type="pres">
      <dgm:prSet presAssocID="{2E3C1A08-D54D-47FF-9948-8788C29697C6}" presName="sibTrans" presStyleCnt="0"/>
      <dgm:spPr/>
    </dgm:pt>
    <dgm:pt modelId="{C50E3DA5-8965-4327-BBDB-82EFD940BFE2}" type="pres">
      <dgm:prSet presAssocID="{E4A41C33-3A4B-4378-8C45-37ACB59C91FD}" presName="node" presStyleLbl="node1" presStyleIdx="5" presStyleCnt="6">
        <dgm:presLayoutVars>
          <dgm:bulletEnabled val="1"/>
        </dgm:presLayoutVars>
      </dgm:prSet>
      <dgm:spPr/>
    </dgm:pt>
  </dgm:ptLst>
  <dgm:cxnLst>
    <dgm:cxn modelId="{CE266500-E9ED-497F-8511-CD95F1831CB8}" srcId="{0CC38D0E-C1CE-4CBC-A3EF-24CF07AFDA17}" destId="{F1D11904-0AED-4B4B-B129-81A730AD16A8}" srcOrd="1" destOrd="0" parTransId="{6A82663B-F1A7-4691-BB98-D61CFDDC869E}" sibTransId="{C45B9359-7C1F-4855-B1C4-7C97F52746A0}"/>
    <dgm:cxn modelId="{764B4D5D-976E-4F0E-B7E3-15E110536D32}" type="presOf" srcId="{F1D11904-0AED-4B4B-B129-81A730AD16A8}" destId="{D1C76FCF-137A-4C71-AF8F-C9AC6ACFA73C}" srcOrd="0" destOrd="0" presId="urn:microsoft.com/office/officeart/2005/8/layout/default"/>
    <dgm:cxn modelId="{2E629960-1F6C-4B72-8DDE-1FB2B2CBF6E3}" srcId="{0CC38D0E-C1CE-4CBC-A3EF-24CF07AFDA17}" destId="{17CDE152-B9C7-4983-8FE0-D216F52D6B22}" srcOrd="3" destOrd="0" parTransId="{5E3DBDB5-99EB-4FF7-B69C-2E86B6288925}" sibTransId="{EE030CF4-618A-4182-815C-BE492AA01BAE}"/>
    <dgm:cxn modelId="{AB75D742-BA37-408F-8292-025BD817A0DC}" srcId="{0CC38D0E-C1CE-4CBC-A3EF-24CF07AFDA17}" destId="{E4A41C33-3A4B-4378-8C45-37ACB59C91FD}" srcOrd="5" destOrd="0" parTransId="{BA301BEC-423A-4CC6-B8A7-297B2F14303C}" sibTransId="{C119D15E-9528-489B-803F-BDFC7A4D5384}"/>
    <dgm:cxn modelId="{76412967-5738-4180-98AD-0383F1211640}" srcId="{0CC38D0E-C1CE-4CBC-A3EF-24CF07AFDA17}" destId="{EC27D413-E6E2-45B2-8D83-1F4B6AC23A5B}" srcOrd="2" destOrd="0" parTransId="{DF73A2B5-BC12-4109-8CC9-CF635159FBF2}" sibTransId="{B566B08A-72C3-4F7A-A4F7-4983ED8AD259}"/>
    <dgm:cxn modelId="{C740EE4C-9906-4780-9649-3037AFAD66DC}" srcId="{0CC38D0E-C1CE-4CBC-A3EF-24CF07AFDA17}" destId="{7B02D54D-FD88-48AC-B3EF-5A79F4F67196}" srcOrd="0" destOrd="0" parTransId="{3910F614-799A-46CC-A995-D7D197B0F7E8}" sibTransId="{2B664E87-DE4D-4D08-AB51-A5D7F95A657B}"/>
    <dgm:cxn modelId="{96C7BF55-7F40-46E2-9949-BD3BB50B3CCB}" type="presOf" srcId="{17CDE152-B9C7-4983-8FE0-D216F52D6B22}" destId="{AB70B07B-4BC0-4DD7-A7B4-C287E14BB1EF}" srcOrd="0" destOrd="0" presId="urn:microsoft.com/office/officeart/2005/8/layout/default"/>
    <dgm:cxn modelId="{0957C680-A367-404D-B2A4-4C00AB889CDC}" type="presOf" srcId="{EC27D413-E6E2-45B2-8D83-1F4B6AC23A5B}" destId="{140EC8B4-F814-46F8-89FD-ADED6AF511A2}" srcOrd="0" destOrd="0" presId="urn:microsoft.com/office/officeart/2005/8/layout/default"/>
    <dgm:cxn modelId="{ADED7793-8DFF-4653-885A-F2701DE79066}" type="presOf" srcId="{E4A41C33-3A4B-4378-8C45-37ACB59C91FD}" destId="{C50E3DA5-8965-4327-BBDB-82EFD940BFE2}" srcOrd="0" destOrd="0" presId="urn:microsoft.com/office/officeart/2005/8/layout/default"/>
    <dgm:cxn modelId="{E7FF869F-CF9C-40AB-BDDE-0FFFADEAB0DD}" type="presOf" srcId="{0CC38D0E-C1CE-4CBC-A3EF-24CF07AFDA17}" destId="{CC488AC8-B33D-4069-9369-6E80BB0100AB}" srcOrd="0" destOrd="0" presId="urn:microsoft.com/office/officeart/2005/8/layout/default"/>
    <dgm:cxn modelId="{9F1935E9-A968-43BD-B278-4D38C47FF05A}" type="presOf" srcId="{55588ACF-E984-46D3-8680-B26852510DF7}" destId="{55754141-BD37-44A3-AC23-B74B15D9292B}" srcOrd="0" destOrd="0" presId="urn:microsoft.com/office/officeart/2005/8/layout/default"/>
    <dgm:cxn modelId="{05ECD1ED-9E38-4861-B110-F34BCD8579CF}" srcId="{0CC38D0E-C1CE-4CBC-A3EF-24CF07AFDA17}" destId="{55588ACF-E984-46D3-8680-B26852510DF7}" srcOrd="4" destOrd="0" parTransId="{3B259BEE-82F8-44D8-94AB-3B130AA3A975}" sibTransId="{2E3C1A08-D54D-47FF-9948-8788C29697C6}"/>
    <dgm:cxn modelId="{F26FDCF2-8C15-4F89-AFAB-80DF803385AB}" type="presOf" srcId="{7B02D54D-FD88-48AC-B3EF-5A79F4F67196}" destId="{AF4E66D3-F11A-495A-AE37-13881857B921}" srcOrd="0" destOrd="0" presId="urn:microsoft.com/office/officeart/2005/8/layout/default"/>
    <dgm:cxn modelId="{A7A42174-92BE-482B-9013-FDE51BD50052}" type="presParOf" srcId="{CC488AC8-B33D-4069-9369-6E80BB0100AB}" destId="{AF4E66D3-F11A-495A-AE37-13881857B921}" srcOrd="0" destOrd="0" presId="urn:microsoft.com/office/officeart/2005/8/layout/default"/>
    <dgm:cxn modelId="{E33819F1-39B0-42B8-B7A9-0F52E0034151}" type="presParOf" srcId="{CC488AC8-B33D-4069-9369-6E80BB0100AB}" destId="{A8B48156-E9FC-4C1E-A4DF-6E2C30C44007}" srcOrd="1" destOrd="0" presId="urn:microsoft.com/office/officeart/2005/8/layout/default"/>
    <dgm:cxn modelId="{6A813EEF-0BFF-4536-BBB1-9646DC94EB0B}" type="presParOf" srcId="{CC488AC8-B33D-4069-9369-6E80BB0100AB}" destId="{D1C76FCF-137A-4C71-AF8F-C9AC6ACFA73C}" srcOrd="2" destOrd="0" presId="urn:microsoft.com/office/officeart/2005/8/layout/default"/>
    <dgm:cxn modelId="{A9D46014-90AC-4C2F-8244-90B7594903B6}" type="presParOf" srcId="{CC488AC8-B33D-4069-9369-6E80BB0100AB}" destId="{CE4352C0-206B-4BC0-8471-E17D21ADC03F}" srcOrd="3" destOrd="0" presId="urn:microsoft.com/office/officeart/2005/8/layout/default"/>
    <dgm:cxn modelId="{F2557A80-1BC0-4AF2-9EA1-79FA7F5A9083}" type="presParOf" srcId="{CC488AC8-B33D-4069-9369-6E80BB0100AB}" destId="{140EC8B4-F814-46F8-89FD-ADED6AF511A2}" srcOrd="4" destOrd="0" presId="urn:microsoft.com/office/officeart/2005/8/layout/default"/>
    <dgm:cxn modelId="{47D59AF3-5FA1-4975-9499-F038855CE48D}" type="presParOf" srcId="{CC488AC8-B33D-4069-9369-6E80BB0100AB}" destId="{592393F0-CC9C-49E0-A28D-6B8552B10C4D}" srcOrd="5" destOrd="0" presId="urn:microsoft.com/office/officeart/2005/8/layout/default"/>
    <dgm:cxn modelId="{BE4E87F4-321D-4EC5-B075-3598931EC398}" type="presParOf" srcId="{CC488AC8-B33D-4069-9369-6E80BB0100AB}" destId="{AB70B07B-4BC0-4DD7-A7B4-C287E14BB1EF}" srcOrd="6" destOrd="0" presId="urn:microsoft.com/office/officeart/2005/8/layout/default"/>
    <dgm:cxn modelId="{B8B9A327-FAA8-4B19-ADF6-DDCDB48D76AB}" type="presParOf" srcId="{CC488AC8-B33D-4069-9369-6E80BB0100AB}" destId="{A42EAD76-7C16-4194-93CD-215AC1026D78}" srcOrd="7" destOrd="0" presId="urn:microsoft.com/office/officeart/2005/8/layout/default"/>
    <dgm:cxn modelId="{2E2A01F8-3AAF-4085-B87B-5D1A41A22611}" type="presParOf" srcId="{CC488AC8-B33D-4069-9369-6E80BB0100AB}" destId="{55754141-BD37-44A3-AC23-B74B15D9292B}" srcOrd="8" destOrd="0" presId="urn:microsoft.com/office/officeart/2005/8/layout/default"/>
    <dgm:cxn modelId="{8A56DB8E-B867-42FF-8E02-8CCD7AF2FABC}" type="presParOf" srcId="{CC488AC8-B33D-4069-9369-6E80BB0100AB}" destId="{6B439F94-16AC-4587-9286-FD03FDFE32D3}" srcOrd="9" destOrd="0" presId="urn:microsoft.com/office/officeart/2005/8/layout/default"/>
    <dgm:cxn modelId="{5873B5FD-837F-47B9-A8CE-37146587A696}" type="presParOf" srcId="{CC488AC8-B33D-4069-9369-6E80BB0100AB}" destId="{C50E3DA5-8965-4327-BBDB-82EFD940BFE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E66D3-F11A-495A-AE37-13881857B921}">
      <dsp:nvSpPr>
        <dsp:cNvPr id="0" name=""/>
        <dsp:cNvSpPr/>
      </dsp:nvSpPr>
      <dsp:spPr>
        <a:xfrm>
          <a:off x="0" y="36934"/>
          <a:ext cx="3037581" cy="18225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Unit Testing</a:t>
          </a:r>
          <a:r>
            <a:rPr lang="en-US" sz="2700" kern="1200" dirty="0"/>
            <a:t> on individual classes and components and individual modules</a:t>
          </a:r>
        </a:p>
      </dsp:txBody>
      <dsp:txXfrm>
        <a:off x="0" y="36934"/>
        <a:ext cx="3037581" cy="1822549"/>
      </dsp:txXfrm>
    </dsp:sp>
    <dsp:sp modelId="{D1C76FCF-137A-4C71-AF8F-C9AC6ACFA73C}">
      <dsp:nvSpPr>
        <dsp:cNvPr id="0" name=""/>
        <dsp:cNvSpPr/>
      </dsp:nvSpPr>
      <dsp:spPr>
        <a:xfrm>
          <a:off x="3341340" y="36934"/>
          <a:ext cx="3037581" cy="1822549"/>
        </a:xfrm>
        <a:prstGeom prst="rect">
          <a:avLst/>
        </a:prstGeom>
        <a:solidFill>
          <a:schemeClr val="accent2">
            <a:hueOff val="-1468225"/>
            <a:satOff val="6479"/>
            <a:lumOff val="-1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QA testing</a:t>
          </a:r>
          <a:endParaRPr lang="en-US" sz="2700" kern="1200" dirty="0"/>
        </a:p>
      </dsp:txBody>
      <dsp:txXfrm>
        <a:off x="3341340" y="36934"/>
        <a:ext cx="3037581" cy="1822549"/>
      </dsp:txXfrm>
    </dsp:sp>
    <dsp:sp modelId="{140EC8B4-F814-46F8-89FD-ADED6AF511A2}">
      <dsp:nvSpPr>
        <dsp:cNvPr id="0" name=""/>
        <dsp:cNvSpPr/>
      </dsp:nvSpPr>
      <dsp:spPr>
        <a:xfrm>
          <a:off x="6682680" y="36934"/>
          <a:ext cx="3037581" cy="1822549"/>
        </a:xfrm>
        <a:prstGeom prst="rect">
          <a:avLst/>
        </a:prstGeom>
        <a:solidFill>
          <a:schemeClr val="accent2">
            <a:hueOff val="-2936450"/>
            <a:satOff val="12957"/>
            <a:lumOff val="-2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Acceptance Testing</a:t>
          </a:r>
          <a:r>
            <a:rPr lang="en-US" sz="2700" kern="1200" dirty="0"/>
            <a:t> for system requirements</a:t>
          </a:r>
        </a:p>
      </dsp:txBody>
      <dsp:txXfrm>
        <a:off x="6682680" y="36934"/>
        <a:ext cx="3037581" cy="1822549"/>
      </dsp:txXfrm>
    </dsp:sp>
    <dsp:sp modelId="{AB70B07B-4BC0-4DD7-A7B4-C287E14BB1EF}">
      <dsp:nvSpPr>
        <dsp:cNvPr id="0" name=""/>
        <dsp:cNvSpPr/>
      </dsp:nvSpPr>
      <dsp:spPr>
        <a:xfrm>
          <a:off x="0" y="2163241"/>
          <a:ext cx="3037581" cy="1822549"/>
        </a:xfrm>
        <a:prstGeom prst="rect">
          <a:avLst/>
        </a:prstGeom>
        <a:solidFill>
          <a:schemeClr val="accent2">
            <a:hueOff val="-4404675"/>
            <a:satOff val="19436"/>
            <a:lumOff val="-3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Manual UI/UX Testing </a:t>
          </a:r>
          <a:r>
            <a:rPr lang="en-US" sz="2700" kern="1200"/>
            <a:t>with users</a:t>
          </a:r>
        </a:p>
      </dsp:txBody>
      <dsp:txXfrm>
        <a:off x="0" y="2163241"/>
        <a:ext cx="3037581" cy="1822549"/>
      </dsp:txXfrm>
    </dsp:sp>
    <dsp:sp modelId="{55754141-BD37-44A3-AC23-B74B15D9292B}">
      <dsp:nvSpPr>
        <dsp:cNvPr id="0" name=""/>
        <dsp:cNvSpPr/>
      </dsp:nvSpPr>
      <dsp:spPr>
        <a:xfrm>
          <a:off x="3341340" y="2163241"/>
          <a:ext cx="3037581" cy="1822549"/>
        </a:xfrm>
        <a:prstGeom prst="rect">
          <a:avLst/>
        </a:prstGeom>
        <a:solidFill>
          <a:schemeClr val="accent2">
            <a:hueOff val="-5872900"/>
            <a:satOff val="25914"/>
            <a:lumOff val="-4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 for security vulnerabilities</a:t>
          </a:r>
        </a:p>
      </dsp:txBody>
      <dsp:txXfrm>
        <a:off x="3341340" y="2163241"/>
        <a:ext cx="3037581" cy="1822549"/>
      </dsp:txXfrm>
    </dsp:sp>
    <dsp:sp modelId="{C50E3DA5-8965-4327-BBDB-82EFD940BFE2}">
      <dsp:nvSpPr>
        <dsp:cNvPr id="0" name=""/>
        <dsp:cNvSpPr/>
      </dsp:nvSpPr>
      <dsp:spPr>
        <a:xfrm>
          <a:off x="6682680" y="2163241"/>
          <a:ext cx="3037581" cy="1822549"/>
        </a:xfrm>
        <a:prstGeom prst="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Test performance under high user load</a:t>
          </a:r>
        </a:p>
      </dsp:txBody>
      <dsp:txXfrm>
        <a:off x="6682680" y="2163241"/>
        <a:ext cx="3037581" cy="182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6B5E9F6-2AF5-4A92-BB0B-06FF658A3F42}" type="datetimeFigureOut">
              <a:rPr lang="he-IL" smtClean="0"/>
              <a:t>כ'/תשרי/תשפ"ה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2A27301-80DF-4F52-8ED4-ADF06533B8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898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err="1">
                <a:latin typeface="Calibri"/>
                <a:ea typeface="Calibri"/>
                <a:cs typeface="Calibri"/>
              </a:rPr>
              <a:t>גל</a:t>
            </a:r>
            <a:endParaRPr lang="he-IL" err="1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EC1A8-D720-4D6F-B8AF-44A4AA18AAD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6C4D-6AE5-2818-19A1-F575267BD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9539-D295-CF13-12FE-1CE3B343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5B00-9577-6ADB-E103-723C3411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79D7-03C4-20F3-742D-B6CED549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3233-2EA2-4829-6445-D2A39BA8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749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B5DE-31CC-C9C5-9BCB-06F56F9F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7378-23CC-18A4-981A-5B2518B1B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03BB-8CA6-3AA8-C99B-9310C912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73F8-1EA2-13D2-CDF2-F561572D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477FD-CE6B-6A1F-D6CA-6A598814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564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0BBFF-9EF1-FA62-05CC-9B6D6EA86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39B09-CF70-1183-39F2-5C094927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D1ED6-19A3-DD9C-CAFB-EF9FD2DE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E854-B65C-0061-7FA8-1ADF528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834F-A9F7-3961-B677-5C89CAC8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362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3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324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7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3721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891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690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464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17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5722-2CC1-6C1B-D6CE-4388FC2C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026-26E4-26B5-894A-7BBF9D5D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5FCE-DFE9-6949-D1D7-003C53FF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1218-069F-2E3B-1F00-B287789C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DAEB-62F9-E597-3201-BCC23093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02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67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9862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1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AF7A-C86B-7501-5646-AF29B073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0CB0-58BB-7CF4-E7D0-12381870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63DC-B744-C4F7-AB71-396D5B4F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FD35-C457-7131-0D7C-B419680D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E4E0-72D6-1521-1321-DCB93669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39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4B21-C61F-51F0-01D4-F03521E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5B2C-E26E-2F7D-D233-2A30E61F8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FECDE-9A7C-3FA1-6222-21EFF869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6E198-9BDD-F503-A60A-67BC5816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E2A5-B382-7332-9A69-5396A773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4C44-958F-5361-EC83-AC5A15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036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ECD0-9F0F-CF05-0516-42511894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92A8-16C9-1169-25EB-29BFDC39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AF6B-CE3A-3E90-0C60-93BEA8E0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B4E6B-9D8A-0D90-8468-B5D7F029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54DB6-17C4-6007-E324-6121B7CC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F47D8-2A9A-C7BD-1E1B-E78F2F9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CC8BF-06E8-2367-A56F-E88DB07B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2A5A3-C03D-F3A3-E707-B0F8ADA9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34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F3B-B8D0-4191-412C-89A9E63F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664B1-5A0E-066A-D3A3-6F543894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D8E04-6FFE-B008-3F6C-0F793949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B5DCF-AA88-1175-1110-104E6763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20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2C031-4B85-322E-BE58-2471E8F0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EC322-81CC-29FE-D405-252B8C2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2DEA-A28D-0862-873E-8E12E26F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4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50C-21EF-8E9A-5C0D-ECA3439E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8893-EA77-55AC-0637-0851C950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E56FC-76FB-8139-CDE3-05DC24CD9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56FF8-072F-F39B-EDFA-9D03F1C5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2AD08-6366-FBE9-8D95-D7F4ED7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79AE-8C70-722A-09F1-343A165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71A9-DB0C-CBE6-8BE3-A903EDB9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B2149-6CD6-9213-81A1-A392B068D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59B25-D95F-FB73-D150-2117E1CF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94434-47AE-3A4D-C371-D3046A23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D8145-7EA8-58CB-B2B4-DAAD1902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535DE-858C-DEC0-C946-F441B4FB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35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84888-AE22-7EFC-A60D-20CD410B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B3ED-9295-2F4C-3FF7-CE1067EF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9D22-BC29-5D43-A169-74DF43F07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830B-A33E-2DD9-443B-ADEE057AF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6D4-9FD5-B5BC-50ED-806B335B7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46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C9743E-B57B-0844-AB41-8176AE8D863F}" type="datetimeFigureOut">
              <a:rPr lang="en-IL" smtClean="0"/>
              <a:t>10/22/2024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olyuval@post.bgu.ac.il" TargetMode="External"/><Relationship Id="rId2" Type="http://schemas.openxmlformats.org/officeDocument/2006/relationships/hyperlink" Target="mailto:kopansev@post.bgu.ac.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benbapel@post.bgu.ac.il" TargetMode="External"/><Relationship Id="rId4" Type="http://schemas.openxmlformats.org/officeDocument/2006/relationships/hyperlink" Target="mailto:ronfr@post.bgu.ac.i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riel.orbach@user1st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C5FA62-C095-E0FA-B574-15C0BAAE7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19859"/>
            <a:ext cx="9144000" cy="1655762"/>
          </a:xfrm>
        </p:spPr>
        <p:txBody>
          <a:bodyPr>
            <a:normAutofit lnSpcReduction="10000"/>
          </a:bodyPr>
          <a:lstStyle/>
          <a:p>
            <a:endParaRPr lang="en-IL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Software Engineering</a:t>
            </a: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Faculty of E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gineering</a:t>
            </a: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Ben G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</a:t>
            </a:r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rion University of the Negev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7EACB40-EC39-37DD-0E5D-BB6D292CABFF}"/>
              </a:ext>
            </a:extLst>
          </p:cNvPr>
          <p:cNvSpPr/>
          <p:nvPr/>
        </p:nvSpPr>
        <p:spPr>
          <a:xfrm>
            <a:off x="3077857" y="630056"/>
            <a:ext cx="60362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MarketingGuru</a:t>
            </a:r>
            <a:endParaRPr lang="he-IL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344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1A472-0D20-FD07-DEA2-1D3681B37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8D2F3D5F-87D3-471C-93E5-173769CF431D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5E73F-69AF-4166-CA20-5D0D4B51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85623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additional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functionalities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phase 2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3969307-9872-D705-C467-A3AA87A1E9AE}"/>
              </a:ext>
            </a:extLst>
          </p:cNvPr>
          <p:cNvSpPr txBox="1"/>
          <p:nvPr/>
        </p:nvSpPr>
        <p:spPr>
          <a:xfrm>
            <a:off x="4170947" y="1285459"/>
            <a:ext cx="767312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DF284ADD-4AB3-45F5-BE88-4D611E649B46}"/>
              </a:ext>
            </a:extLst>
          </p:cNvPr>
          <p:cNvSpPr/>
          <p:nvPr/>
        </p:nvSpPr>
        <p:spPr>
          <a:xfrm>
            <a:off x="4322726" y="255484"/>
            <a:ext cx="3546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Nice to have!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CE0872E-9030-1BD5-1C56-6AF5A744DF57}"/>
              </a:ext>
            </a:extLst>
          </p:cNvPr>
          <p:cNvSpPr txBox="1"/>
          <p:nvPr/>
        </p:nvSpPr>
        <p:spPr>
          <a:xfrm>
            <a:off x="4170947" y="1285459"/>
            <a:ext cx="748772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Automated crawlers searching for tech-influencers and client companies' representatives. (for example – zoom info’s marketplace contains a lot of commercial companies' websites – and we can use tools like “wave” to scan the site for accessibility flaws). 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Use an AI model with all our collected data to grant the lead Score for each user.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ROI analysis and stopping point calc per campaign (online algorithms – check).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Canceling actions performed by the User in our site (from google analytics) and overall Website analytics (heatmap).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The system will handle a stateful key-value storage (key – </a:t>
            </a:r>
            <a:r>
              <a:rPr lang="en-US" dirty="0" err="1"/>
              <a:t>userIP</a:t>
            </a:r>
            <a:r>
              <a:rPr lang="en-US" dirty="0"/>
              <a:t>, value – user Cookies)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562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AB0D-4353-C8C6-8EE6-68CBF50BA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6C1A9458-0332-4E08-1BCB-3812CD1B346B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C44852D-C0CE-0E30-F6FB-39AFCDBAAE86}"/>
              </a:ext>
            </a:extLst>
          </p:cNvPr>
          <p:cNvSpPr/>
          <p:nvPr/>
        </p:nvSpPr>
        <p:spPr>
          <a:xfrm>
            <a:off x="6382492" y="77486"/>
            <a:ext cx="34476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goals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1F632E8-2D87-85DF-C4EE-DAE68D4BF60E}"/>
              </a:ext>
            </a:extLst>
          </p:cNvPr>
          <p:cNvSpPr txBox="1"/>
          <p:nvPr/>
        </p:nvSpPr>
        <p:spPr>
          <a:xfrm>
            <a:off x="4269768" y="1656272"/>
            <a:ext cx="7673121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Develop an accurate ICP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Help the sales staff with their day-to-day workload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Real-Time Analytics &amp;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Performance Benchmarking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20881BAB-844D-3EC0-AD51-08CBECCA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1513"/>
            <a:ext cx="4046538" cy="24114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goals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05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2C09C-BBD3-AF16-C50D-53F95928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8498723-2D5D-D833-5976-F82725C29B42}"/>
              </a:ext>
            </a:extLst>
          </p:cNvPr>
          <p:cNvSpPr/>
          <p:nvPr/>
        </p:nvSpPr>
        <p:spPr>
          <a:xfrm>
            <a:off x="0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D6C6E-A2EC-2927-C2C7-469039B03215}"/>
              </a:ext>
            </a:extLst>
          </p:cNvPr>
          <p:cNvSpPr txBox="1">
            <a:spLocks/>
          </p:cNvSpPr>
          <p:nvPr/>
        </p:nvSpPr>
        <p:spPr>
          <a:xfrm>
            <a:off x="143932" y="-916448"/>
            <a:ext cx="4089403" cy="465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Current Students Resources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35CC7FB-2022-84F4-265F-4FC9E72EFA5A}"/>
              </a:ext>
            </a:extLst>
          </p:cNvPr>
          <p:cNvSpPr txBox="1"/>
          <p:nvPr/>
        </p:nvSpPr>
        <p:spPr>
          <a:xfrm>
            <a:off x="4521200" y="1185458"/>
            <a:ext cx="74091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Dev 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User1st’s google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premium LinkedIn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meta-accounts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cloud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BigQuery</a:t>
            </a:r>
            <a:r>
              <a:rPr lang="en-US" dirty="0"/>
              <a:t> </a:t>
            </a:r>
            <a:r>
              <a:rPr lang="en-US" dirty="0" err="1"/>
              <a:t>licence</a:t>
            </a:r>
            <a:endParaRPr lang="he-I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And: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Educated Staff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Agility in Learning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 from Academia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364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2BCB-FD45-75F5-3FD6-9E8B900A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8"/>
            <a:ext cx="10515600" cy="1717675"/>
          </a:xfrm>
        </p:spPr>
        <p:txBody>
          <a:bodyPr>
            <a:normAutofit/>
          </a:bodyPr>
          <a:lstStyle/>
          <a:p>
            <a:pPr algn="ctr"/>
            <a: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Project’s Risk Assesment </a:t>
            </a:r>
            <a:b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(and how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we’ll</a:t>
            </a:r>
            <a: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D1B856-8CC0-F629-D5B7-1AD4A598A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589420"/>
              </p:ext>
            </p:extLst>
          </p:nvPr>
        </p:nvGraphicFramePr>
        <p:xfrm>
          <a:off x="838200" y="2166245"/>
          <a:ext cx="10515600" cy="35460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23933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91667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437124">
                <a:tc>
                  <a:txBody>
                    <a:bodyPr/>
                    <a:lstStyle/>
                    <a:p>
                      <a:r>
                        <a:rPr lang="en-IL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437124">
                <a:tc>
                  <a:txBody>
                    <a:bodyPr/>
                    <a:lstStyle/>
                    <a:p>
                      <a:r>
                        <a:rPr lang="en-US" dirty="0"/>
                        <a:t>New Programming Languages &amp; Technologies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Provide hands-on training sessions, pair programming, and access to online tutorials and resources to accelerate the learning curve.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769"/>
                  </a:ext>
                </a:extLst>
              </a:tr>
              <a:tr h="437124">
                <a:tc>
                  <a:txBody>
                    <a:bodyPr/>
                    <a:lstStyle/>
                    <a:p>
                      <a:r>
                        <a:rPr lang="en-US" dirty="0"/>
                        <a:t>UTM Analysis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automated tools for UTM tracking and regularly validate the accuracy of UTM data to ensure precise attribution.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91749"/>
                  </a:ext>
                </a:extLst>
              </a:tr>
              <a:tr h="437124">
                <a:tc>
                  <a:txBody>
                    <a:bodyPr/>
                    <a:lstStyle/>
                    <a:p>
                      <a:r>
                        <a:rPr lang="en-US" dirty="0"/>
                        <a:t>Big Data Analysis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/>
                        <a:t>Auto didactive learning process with a healthy “try &amp; fail” work ethic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32401"/>
                  </a:ext>
                </a:extLst>
              </a:tr>
              <a:tr h="437124">
                <a:tc>
                  <a:txBody>
                    <a:bodyPr/>
                    <a:lstStyle/>
                    <a:p>
                      <a:r>
                        <a:rPr lang="en-US" dirty="0"/>
                        <a:t>Adopting Machine Learning Models(</a:t>
                      </a:r>
                      <a:r>
                        <a:rPr lang="en-US" dirty="0" err="1"/>
                        <a:t>BigQuery</a:t>
                      </a:r>
                      <a:r>
                        <a:rPr lang="en-US" dirty="0"/>
                        <a:t>)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Continuously refine models with diverse datasets and validate their accuracy against real-world outcomes.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1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4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4EF7BB-80D1-ACAA-6CC4-0DC90A523BEC}"/>
              </a:ext>
            </a:extLst>
          </p:cNvPr>
          <p:cNvSpPr txBox="1">
            <a:spLocks/>
          </p:cNvSpPr>
          <p:nvPr/>
        </p:nvSpPr>
        <p:spPr>
          <a:xfrm>
            <a:off x="838200" y="358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Project’s Environments and Language</a:t>
            </a:r>
            <a:endParaRPr lang="en-IL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YouTube Community Guidelines &amp; Policies - How YouTube Works">
            <a:extLst>
              <a:ext uri="{FF2B5EF4-FFF2-40B4-BE49-F238E27FC236}">
                <a16:creationId xmlns:a16="http://schemas.microsoft.com/office/drawing/2014/main" id="{4D15588A-C724-9BC1-989D-D0BD03A3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478463"/>
            <a:ext cx="3162300" cy="130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demy New Logo PNG vector in SVG, PDF, AI, CDR format">
            <a:extLst>
              <a:ext uri="{FF2B5EF4-FFF2-40B4-BE49-F238E27FC236}">
                <a16:creationId xmlns:a16="http://schemas.microsoft.com/office/drawing/2014/main" id="{73E68E0A-11EE-69DE-1E86-1BEED972F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8" b="29349"/>
          <a:stretch/>
        </p:blipFill>
        <p:spPr bwMode="auto">
          <a:xfrm>
            <a:off x="8610600" y="5327233"/>
            <a:ext cx="32861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EAEBAD04-633C-09D5-A840-ED08911B2972}"/>
              </a:ext>
            </a:extLst>
          </p:cNvPr>
          <p:cNvGrpSpPr/>
          <p:nvPr/>
        </p:nvGrpSpPr>
        <p:grpSpPr>
          <a:xfrm>
            <a:off x="1429487" y="3708734"/>
            <a:ext cx="8285276" cy="781627"/>
            <a:chOff x="4176" y="117070"/>
            <a:chExt cx="1825850" cy="1868053"/>
          </a:xfrm>
          <a:scene3d>
            <a:camera prst="orthographicFront"/>
            <a:lightRig rig="flat" dir="t"/>
          </a:scene3d>
        </p:grpSpPr>
        <p:sp>
          <p:nvSpPr>
            <p:cNvPr id="8" name="מלבן: פינות מעוגלות 7">
              <a:extLst>
                <a:ext uri="{FF2B5EF4-FFF2-40B4-BE49-F238E27FC236}">
                  <a16:creationId xmlns:a16="http://schemas.microsoft.com/office/drawing/2014/main" id="{16E55ED6-0E56-7E71-59DD-325640578B18}"/>
                </a:ext>
              </a:extLst>
            </p:cNvPr>
            <p:cNvSpPr/>
            <p:nvPr/>
          </p:nvSpPr>
          <p:spPr>
            <a:xfrm>
              <a:off x="4176" y="117070"/>
              <a:ext cx="1825850" cy="186805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9" name="מלבן: פינות מעוגלות 4">
              <a:extLst>
                <a:ext uri="{FF2B5EF4-FFF2-40B4-BE49-F238E27FC236}">
                  <a16:creationId xmlns:a16="http://schemas.microsoft.com/office/drawing/2014/main" id="{F12106E8-AA0B-A0E9-8164-1B3DDE5D2EBA}"/>
                </a:ext>
              </a:extLst>
            </p:cNvPr>
            <p:cNvSpPr txBox="1"/>
            <p:nvPr/>
          </p:nvSpPr>
          <p:spPr>
            <a:xfrm>
              <a:off x="4176" y="170548"/>
              <a:ext cx="1825850" cy="17611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Our learning platforms:</a:t>
              </a:r>
              <a:endParaRPr lang="en-IL" sz="2400" kern="1200" dirty="0"/>
            </a:p>
          </p:txBody>
        </p: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FF8955BC-48D9-D755-E656-1594E36C3618}"/>
              </a:ext>
            </a:extLst>
          </p:cNvPr>
          <p:cNvGrpSpPr/>
          <p:nvPr/>
        </p:nvGrpSpPr>
        <p:grpSpPr>
          <a:xfrm>
            <a:off x="2553437" y="1833490"/>
            <a:ext cx="1380388" cy="547760"/>
            <a:chOff x="4176" y="117070"/>
            <a:chExt cx="1825850" cy="1868053"/>
          </a:xfrm>
          <a:scene3d>
            <a:camera prst="orthographicFront"/>
            <a:lightRig rig="flat" dir="t"/>
          </a:scene3d>
        </p:grpSpPr>
        <p:sp>
          <p:nvSpPr>
            <p:cNvPr id="11" name="מלבן: פינות מעוגלות 10">
              <a:extLst>
                <a:ext uri="{FF2B5EF4-FFF2-40B4-BE49-F238E27FC236}">
                  <a16:creationId xmlns:a16="http://schemas.microsoft.com/office/drawing/2014/main" id="{59F97DBE-4833-4FD1-A9D0-550B0A4AC96A}"/>
                </a:ext>
              </a:extLst>
            </p:cNvPr>
            <p:cNvSpPr/>
            <p:nvPr/>
          </p:nvSpPr>
          <p:spPr>
            <a:xfrm>
              <a:off x="4176" y="117070"/>
              <a:ext cx="1825850" cy="186805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2" name="מלבן: פינות מעוגלות 4">
              <a:extLst>
                <a:ext uri="{FF2B5EF4-FFF2-40B4-BE49-F238E27FC236}">
                  <a16:creationId xmlns:a16="http://schemas.microsoft.com/office/drawing/2014/main" id="{CE982938-C2AB-E197-8512-B9276C8E3463}"/>
                </a:ext>
              </a:extLst>
            </p:cNvPr>
            <p:cNvSpPr txBox="1"/>
            <p:nvPr/>
          </p:nvSpPr>
          <p:spPr>
            <a:xfrm>
              <a:off x="4176" y="170548"/>
              <a:ext cx="1825850" cy="17611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Backend</a:t>
              </a:r>
              <a:endParaRPr lang="en-IL" sz="2400" kern="1200" dirty="0"/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AD60B365-B1BA-6062-F7F1-875AB560084B}"/>
              </a:ext>
            </a:extLst>
          </p:cNvPr>
          <p:cNvGrpSpPr/>
          <p:nvPr/>
        </p:nvGrpSpPr>
        <p:grpSpPr>
          <a:xfrm>
            <a:off x="6996849" y="1833490"/>
            <a:ext cx="1380388" cy="547760"/>
            <a:chOff x="4176" y="117070"/>
            <a:chExt cx="1825850" cy="1868053"/>
          </a:xfrm>
          <a:scene3d>
            <a:camera prst="orthographicFront"/>
            <a:lightRig rig="flat" dir="t"/>
          </a:scene3d>
        </p:grpSpPr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8B9B4503-EACA-841A-C05B-526E244F5EBE}"/>
                </a:ext>
              </a:extLst>
            </p:cNvPr>
            <p:cNvSpPr/>
            <p:nvPr/>
          </p:nvSpPr>
          <p:spPr>
            <a:xfrm>
              <a:off x="4176" y="117070"/>
              <a:ext cx="1825850" cy="186805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5" name="מלבן: פינות מעוגלות 4">
              <a:extLst>
                <a:ext uri="{FF2B5EF4-FFF2-40B4-BE49-F238E27FC236}">
                  <a16:creationId xmlns:a16="http://schemas.microsoft.com/office/drawing/2014/main" id="{7336C5AA-275C-125B-6762-DB4A3C3F901D}"/>
                </a:ext>
              </a:extLst>
            </p:cNvPr>
            <p:cNvSpPr txBox="1"/>
            <p:nvPr/>
          </p:nvSpPr>
          <p:spPr>
            <a:xfrm>
              <a:off x="4176" y="170548"/>
              <a:ext cx="1825850" cy="17611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Frontend</a:t>
              </a:r>
              <a:endParaRPr lang="en-IL" sz="2400" kern="1200" dirty="0"/>
            </a:p>
          </p:txBody>
        </p:sp>
      </p:grpSp>
      <p:pic>
        <p:nvPicPr>
          <p:cNvPr id="1040" name="Picture 16" descr="How to Display Images in JavaScript ? - GeeksforGeeks">
            <a:extLst>
              <a:ext uri="{FF2B5EF4-FFF2-40B4-BE49-F238E27FC236}">
                <a16:creationId xmlns:a16="http://schemas.microsoft.com/office/drawing/2014/main" id="{682E79D2-FC16-7B3E-9A55-6C998A77D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t="9536" r="13382" b="15776"/>
          <a:stretch/>
        </p:blipFill>
        <p:spPr bwMode="auto">
          <a:xfrm>
            <a:off x="1791437" y="4600051"/>
            <a:ext cx="1524000" cy="108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ntend Development With React - AgileSparks">
            <a:extLst>
              <a:ext uri="{FF2B5EF4-FFF2-40B4-BE49-F238E27FC236}">
                <a16:creationId xmlns:a16="http://schemas.microsoft.com/office/drawing/2014/main" id="{9A23A82B-90CB-A650-67A8-02680F72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94" y="2464807"/>
            <a:ext cx="2391512" cy="80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wnload Stack Overflow Logo in SVG Vector or PNG File Format - Logo.wine">
            <a:extLst>
              <a:ext uri="{FF2B5EF4-FFF2-40B4-BE49-F238E27FC236}">
                <a16:creationId xmlns:a16="http://schemas.microsoft.com/office/drawing/2014/main" id="{365F1E73-C9B8-F4F3-FB85-63FFB53E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4" y="5259056"/>
            <a:ext cx="2981325" cy="1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‪Become a University Lecturer Without A Levels | Stonebridge Associated  Colleges Blog‬‏">
            <a:extLst>
              <a:ext uri="{FF2B5EF4-FFF2-40B4-BE49-F238E27FC236}">
                <a16:creationId xmlns:a16="http://schemas.microsoft.com/office/drawing/2014/main" id="{3BA6DB98-5581-0FB7-79ED-E91E9898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4567866"/>
            <a:ext cx="2276475" cy="13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55242-3CBF-B1BD-DDFB-3A164A24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14</a:t>
            </a:fld>
            <a:endParaRPr lang="en-IL"/>
          </a:p>
        </p:txBody>
      </p:sp>
      <p:pic>
        <p:nvPicPr>
          <p:cNvPr id="5" name="תמונה 4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FA66A8E1-2777-4350-4CB8-144C9DDE4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877" y="2387548"/>
            <a:ext cx="2288645" cy="1309998"/>
          </a:xfrm>
          <a:prstGeom prst="rect">
            <a:avLst/>
          </a:prstGeom>
        </p:spPr>
      </p:pic>
      <p:pic>
        <p:nvPicPr>
          <p:cNvPr id="16" name="תמונה 15" descr="תמונה שמכילה לוגו, גרפיקה, סמל, גופן&#10;&#10;התיאור נוצר באופן אוטומטי">
            <a:extLst>
              <a:ext uri="{FF2B5EF4-FFF2-40B4-BE49-F238E27FC236}">
                <a16:creationId xmlns:a16="http://schemas.microsoft.com/office/drawing/2014/main" id="{9257B883-2D8E-2BCC-EB72-300FD038B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16" y="2294834"/>
            <a:ext cx="1266296" cy="1266296"/>
          </a:xfrm>
          <a:prstGeom prst="rect">
            <a:avLst/>
          </a:prstGeom>
        </p:spPr>
      </p:pic>
      <p:pic>
        <p:nvPicPr>
          <p:cNvPr id="18" name="תמונה 17" descr="תמונה שמכילה גרפיקה, לוגו, גופן, אומנות קליפיפם&#10;&#10;התיאור נוצר באופן אוטומטי">
            <a:extLst>
              <a:ext uri="{FF2B5EF4-FFF2-40B4-BE49-F238E27FC236}">
                <a16:creationId xmlns:a16="http://schemas.microsoft.com/office/drawing/2014/main" id="{A14C5BB9-0573-9C06-B231-B9BAB70551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768" y="2419193"/>
            <a:ext cx="2080683" cy="1165182"/>
          </a:xfrm>
          <a:prstGeom prst="rect">
            <a:avLst/>
          </a:prstGeom>
        </p:spPr>
      </p:pic>
      <p:pic>
        <p:nvPicPr>
          <p:cNvPr id="20" name="תמונה 19" descr="תמונה שמכילה לוגו, גופן, סמל, גרפיקה&#10;&#10;התיאור נוצר באופן אוטומטי">
            <a:extLst>
              <a:ext uri="{FF2B5EF4-FFF2-40B4-BE49-F238E27FC236}">
                <a16:creationId xmlns:a16="http://schemas.microsoft.com/office/drawing/2014/main" id="{D3301DFD-1D46-06FA-7154-36F788CC7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9057" y="2446073"/>
            <a:ext cx="1989566" cy="111788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0859579-36E4-D42D-5211-B6E37F2821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6839" y="4567866"/>
            <a:ext cx="3000794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2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8593D2-DF43-EF0B-93F3-1075843E3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88673"/>
              </p:ext>
            </p:extLst>
          </p:nvPr>
        </p:nvGraphicFramePr>
        <p:xfrm>
          <a:off x="1023938" y="2012876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D762E5C-DB30-B2F9-F740-17518605A1C2}"/>
              </a:ext>
            </a:extLst>
          </p:cNvPr>
          <p:cNvSpPr txBox="1">
            <a:spLocks/>
          </p:cNvSpPr>
          <p:nvPr/>
        </p:nvSpPr>
        <p:spPr>
          <a:xfrm>
            <a:off x="1705901" y="159617"/>
            <a:ext cx="835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latin typeface="Calibri Light" panose="020F0302020204030204"/>
              </a:rPr>
              <a:t>Evaluation and Testing Plan</a:t>
            </a:r>
          </a:p>
        </p:txBody>
      </p:sp>
    </p:spTree>
    <p:extLst>
      <p:ext uri="{BB962C8B-B14F-4D97-AF65-F5344CB8AC3E}">
        <p14:creationId xmlns:p14="http://schemas.microsoft.com/office/powerpoint/2010/main" val="301359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DA21-DED9-73A3-F008-1700FC8F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4202"/>
            <a:ext cx="4089400" cy="258233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UI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 a Marketing Intelligence System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תמונה 3" descr="תמונה שמכילה טקסט, תוכנה, סמל מחשב, מערכת הפעלה&#10;&#10;התיאור נוצר באופן אוטומטי">
            <a:extLst>
              <a:ext uri="{FF2B5EF4-FFF2-40B4-BE49-F238E27FC236}">
                <a16:creationId xmlns:a16="http://schemas.microsoft.com/office/drawing/2014/main" id="{CB296AB3-3245-5001-D0AF-B4B1C167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23" y="1940942"/>
            <a:ext cx="6556077" cy="491705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208C604-2EF8-4E4D-2C8D-27A942D8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77" y="44588"/>
            <a:ext cx="8672423" cy="18158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76CAAA7-1C3A-AF45-72AA-A05575109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77" y="1896354"/>
            <a:ext cx="2939074" cy="491705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7DB1404-B6D1-F16D-88D5-589034FB8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759" y="0"/>
            <a:ext cx="8785241" cy="39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5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AF80-45B5-42A6-36B6-5975243A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verview of the UTM Campaigns Feature">
            <a:extLst>
              <a:ext uri="{FF2B5EF4-FFF2-40B4-BE49-F238E27FC236}">
                <a16:creationId xmlns:a16="http://schemas.microsoft.com/office/drawing/2014/main" id="{6A8DE6C2-AD56-9BFC-4F37-528372F6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52" y="1"/>
            <a:ext cx="5773947" cy="36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verview of your UTM Sources">
            <a:extLst>
              <a:ext uri="{FF2B5EF4-FFF2-40B4-BE49-F238E27FC236}">
                <a16:creationId xmlns:a16="http://schemas.microsoft.com/office/drawing/2014/main" id="{730CB902-CD6E-8E72-5182-6542D234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57" y="411943"/>
            <a:ext cx="4157931" cy="65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02EE7-E6FA-3748-B902-5165E461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574"/>
            <a:ext cx="3700732" cy="5055079"/>
          </a:xfrm>
        </p:spPr>
        <p:txBody>
          <a:bodyPr>
            <a:no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UI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Example</a:t>
            </a:r>
            <a:b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(UTM parameters handing)</a:t>
            </a:r>
            <a:endParaRPr lang="en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8DBE597-F320-7182-94BF-6D3636A7E270}"/>
              </a:ext>
            </a:extLst>
          </p:cNvPr>
          <p:cNvSpPr txBox="1"/>
          <p:nvPr/>
        </p:nvSpPr>
        <p:spPr>
          <a:xfrm>
            <a:off x="0" y="5218981"/>
            <a:ext cx="285534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* More advanced and thorough design will be published after the PRD review and requirements gathering.</a:t>
            </a:r>
            <a:endParaRPr lang="he-IL" sz="1600" dirty="0"/>
          </a:p>
        </p:txBody>
      </p:sp>
      <p:pic>
        <p:nvPicPr>
          <p:cNvPr id="2052" name="Picture 4" descr="UTM Campaigns Overview">
            <a:extLst>
              <a:ext uri="{FF2B5EF4-FFF2-40B4-BE49-F238E27FC236}">
                <a16:creationId xmlns:a16="http://schemas.microsoft.com/office/drawing/2014/main" id="{399ADF3D-6471-12B8-1BF3-02247B5E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23" y="3544233"/>
            <a:ext cx="5653177" cy="31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56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8FE6BE40-F333-E82A-99F4-EBBFAD63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072" y="2665562"/>
            <a:ext cx="11767855" cy="3695026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04D8C07-6B7B-5D92-055E-568BBF620952}"/>
              </a:ext>
            </a:extLst>
          </p:cNvPr>
          <p:cNvSpPr/>
          <p:nvPr/>
        </p:nvSpPr>
        <p:spPr>
          <a:xfrm>
            <a:off x="0" y="0"/>
            <a:ext cx="12192000" cy="24326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AAE5A6-2AC6-0A1A-89FC-01B20F42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7" y="0"/>
            <a:ext cx="7408654" cy="2582332"/>
          </a:xfrm>
        </p:spPr>
        <p:txBody>
          <a:bodyPr>
            <a:noAutofit/>
          </a:bodyPr>
          <a:lstStyle/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Timeline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DE756690-1653-9C35-1DFD-769C585ADC17}"/>
              </a:ext>
            </a:extLst>
          </p:cNvPr>
          <p:cNvSpPr/>
          <p:nvPr/>
        </p:nvSpPr>
        <p:spPr>
          <a:xfrm>
            <a:off x="3588589" y="2815245"/>
            <a:ext cx="1820173" cy="2643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8EFB8F93-A5DC-C031-FF70-D82704EF9226}"/>
              </a:ext>
            </a:extLst>
          </p:cNvPr>
          <p:cNvSpPr/>
          <p:nvPr/>
        </p:nvSpPr>
        <p:spPr>
          <a:xfrm>
            <a:off x="3467818" y="5935133"/>
            <a:ext cx="1820173" cy="2643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CDFD2B8-709B-9CC7-1EA2-72EBC3A3E424}"/>
              </a:ext>
            </a:extLst>
          </p:cNvPr>
          <p:cNvSpPr txBox="1"/>
          <p:nvPr/>
        </p:nvSpPr>
        <p:spPr>
          <a:xfrm>
            <a:off x="3657600" y="2815245"/>
            <a:ext cx="175116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Phase 1 complete</a:t>
            </a:r>
            <a:endParaRPr lang="he-I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49B44E4-B324-0B37-22F5-A499CBD14366}"/>
              </a:ext>
            </a:extLst>
          </p:cNvPr>
          <p:cNvSpPr txBox="1"/>
          <p:nvPr/>
        </p:nvSpPr>
        <p:spPr>
          <a:xfrm>
            <a:off x="3657600" y="5915881"/>
            <a:ext cx="175116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Phase 2 start </a:t>
            </a:r>
            <a:endParaRPr lang="he-I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88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F6078D3-65AA-F72B-F37F-D9B00B83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89552"/>
              </p:ext>
            </p:extLst>
          </p:nvPr>
        </p:nvGraphicFramePr>
        <p:xfrm>
          <a:off x="892809" y="3465923"/>
          <a:ext cx="10406380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81276">
                  <a:extLst>
                    <a:ext uri="{9D8B030D-6E8A-4147-A177-3AD203B41FA5}">
                      <a16:colId xmlns:a16="http://schemas.microsoft.com/office/drawing/2014/main" val="1301077502"/>
                    </a:ext>
                  </a:extLst>
                </a:gridCol>
                <a:gridCol w="2081276">
                  <a:extLst>
                    <a:ext uri="{9D8B030D-6E8A-4147-A177-3AD203B41FA5}">
                      <a16:colId xmlns:a16="http://schemas.microsoft.com/office/drawing/2014/main" val="880678584"/>
                    </a:ext>
                  </a:extLst>
                </a:gridCol>
                <a:gridCol w="2766696">
                  <a:extLst>
                    <a:ext uri="{9D8B030D-6E8A-4147-A177-3AD203B41FA5}">
                      <a16:colId xmlns:a16="http://schemas.microsoft.com/office/drawing/2014/main" val="2389802636"/>
                    </a:ext>
                  </a:extLst>
                </a:gridCol>
                <a:gridCol w="1669076">
                  <a:extLst>
                    <a:ext uri="{9D8B030D-6E8A-4147-A177-3AD203B41FA5}">
                      <a16:colId xmlns:a16="http://schemas.microsoft.com/office/drawing/2014/main" val="4014467268"/>
                    </a:ext>
                  </a:extLst>
                </a:gridCol>
                <a:gridCol w="1808056">
                  <a:extLst>
                    <a:ext uri="{9D8B030D-6E8A-4147-A177-3AD203B41FA5}">
                      <a16:colId xmlns:a16="http://schemas.microsoft.com/office/drawing/2014/main" val="2208080845"/>
                    </a:ext>
                  </a:extLst>
                </a:gridCol>
              </a:tblGrid>
              <a:tr h="356870"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Signature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13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Evyatar Kopans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209130335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kopansev@post.bgu.ac.il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‏ </a:t>
                      </a:r>
                      <a:endParaRPr lang="en-JM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052-790-3414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746224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Yuval Goldstein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208668442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golyuval@post.bgu.ac.il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JM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052-725-2886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93662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Ron Franco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206556045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ronfr@post.bgu.ac.il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055-954-2077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01699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Peleg Ben Barak</a:t>
                      </a:r>
                      <a:endParaRPr lang="en-JM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207233560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benbapel@post.bgu.ac.il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050-679-2401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9886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0B786B7-66D4-373C-D39E-F18EFC86F958}"/>
              </a:ext>
            </a:extLst>
          </p:cNvPr>
          <p:cNvSpPr txBox="1">
            <a:spLocks/>
          </p:cNvSpPr>
          <p:nvPr/>
        </p:nvSpPr>
        <p:spPr>
          <a:xfrm>
            <a:off x="2595561" y="532872"/>
            <a:ext cx="7000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</a:t>
            </a:r>
            <a:r>
              <a:rPr lang="en-JM" sz="7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eam</a:t>
            </a:r>
            <a:r>
              <a:rPr lang="en-JM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Details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AFF5D-450F-05B7-F19C-5096AC23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2</a:t>
            </a:fld>
            <a:endParaRPr lang="en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77743AA-C2BE-EF56-A00B-79B83D65CA19}"/>
              </a:ext>
            </a:extLst>
          </p:cNvPr>
          <p:cNvSpPr txBox="1"/>
          <p:nvPr/>
        </p:nvSpPr>
        <p:spPr>
          <a:xfrm>
            <a:off x="1210733" y="609600"/>
            <a:ext cx="1727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4" name="תמונה 13" descr="תמונה שמכילה טקסט, גרפיקה, גופן, לוגו&#10;&#10;התיאור נוצר באופן אוטומטי">
            <a:extLst>
              <a:ext uri="{FF2B5EF4-FFF2-40B4-BE49-F238E27FC236}">
                <a16:creationId xmlns:a16="http://schemas.microsoft.com/office/drawing/2014/main" id="{24DD72CC-889D-6D3C-8DEB-AEFD7CCEA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6" y="355605"/>
            <a:ext cx="2596208" cy="259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074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7915-CC19-1276-FBA9-6CA0EEBB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0" y="918897"/>
            <a:ext cx="68156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User1st’s</a:t>
            </a:r>
            <a:r>
              <a:rPr lang="en-IL" sz="2400" dirty="0"/>
              <a:t> Representative</a:t>
            </a:r>
            <a:r>
              <a:rPr lang="en-US" sz="2400" dirty="0"/>
              <a:t>: </a:t>
            </a:r>
            <a:r>
              <a:rPr lang="en-IL" sz="2400" b="1" dirty="0"/>
              <a:t>Ariel Orbach</a:t>
            </a:r>
          </a:p>
          <a:p>
            <a:pPr lvl="1"/>
            <a:r>
              <a:rPr lang="en-IL" sz="2000" dirty="0"/>
              <a:t>Role: Co-Founder CTO</a:t>
            </a:r>
          </a:p>
          <a:p>
            <a:pPr lvl="1"/>
            <a:r>
              <a:rPr lang="en-IL" sz="2000" dirty="0"/>
              <a:t>Email: </a:t>
            </a:r>
            <a:r>
              <a:rPr lang="en-IL" sz="2000" dirty="0">
                <a:hlinkClick r:id="rId2"/>
              </a:rPr>
              <a:t>ariel.orbach@user1st.com</a:t>
            </a:r>
            <a:r>
              <a:rPr lang="en-IL" sz="2000" dirty="0"/>
              <a:t> </a:t>
            </a:r>
          </a:p>
          <a:p>
            <a:pPr lvl="1"/>
            <a:r>
              <a:rPr lang="en-IL" sz="2000" dirty="0"/>
              <a:t>Phone: Number +972-(0)5203000970</a:t>
            </a:r>
          </a:p>
          <a:p>
            <a:pPr lvl="1"/>
            <a:r>
              <a:rPr lang="en-IL" sz="2000" dirty="0"/>
              <a:t>Address: </a:t>
            </a:r>
            <a:r>
              <a:rPr lang="en-US" sz="2000" dirty="0"/>
              <a:t>Azrieli Sarona Tower - </a:t>
            </a:r>
            <a:r>
              <a:rPr lang="en-US" sz="2000" dirty="0" err="1"/>
              <a:t>Derech</a:t>
            </a:r>
            <a:r>
              <a:rPr lang="en-US" sz="2000" dirty="0"/>
              <a:t> Menachem Begin 121, Tel Aviv-Yafo</a:t>
            </a:r>
          </a:p>
          <a:p>
            <a:pPr algn="just"/>
            <a:r>
              <a:rPr lang="en-US" sz="2000" dirty="0"/>
              <a:t>Other advisors will also be appointed for specific purposes such as: </a:t>
            </a:r>
            <a:r>
              <a:rPr lang="en-IL" sz="2000" dirty="0"/>
              <a:t>CMO, Product</a:t>
            </a:r>
            <a:r>
              <a:rPr lang="en-US" sz="2000" dirty="0"/>
              <a:t> Department</a:t>
            </a:r>
            <a:r>
              <a:rPr lang="en-IL" sz="2000" dirty="0"/>
              <a:t>, Compliance, Backend &amp; Frontend arc</a:t>
            </a:r>
            <a:r>
              <a:rPr lang="en-US" sz="2000" dirty="0"/>
              <a:t>h</a:t>
            </a:r>
            <a:r>
              <a:rPr lang="en-IL" sz="2000" dirty="0"/>
              <a:t>itect</a:t>
            </a:r>
            <a:r>
              <a:rPr lang="en-US" sz="2000" dirty="0"/>
              <a:t>s</a:t>
            </a:r>
            <a:r>
              <a:rPr lang="en-IL" sz="2000" dirty="0"/>
              <a:t>,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infrastructure</a:t>
            </a:r>
            <a:r>
              <a:rPr lang="en-IL" sz="2000" dirty="0"/>
              <a:t> / DevOps / SRE / Data / Sales)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11043A8-8D0E-E3E6-BF5E-C4E7482B6956}"/>
              </a:ext>
            </a:extLst>
          </p:cNvPr>
          <p:cNvSpPr/>
          <p:nvPr/>
        </p:nvSpPr>
        <p:spPr>
          <a:xfrm>
            <a:off x="-1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204B4-D4B4-2EFB-0BE5-AE99EFDBA163}"/>
              </a:ext>
            </a:extLst>
          </p:cNvPr>
          <p:cNvSpPr txBox="1">
            <a:spLocks/>
          </p:cNvSpPr>
          <p:nvPr/>
        </p:nvSpPr>
        <p:spPr>
          <a:xfrm>
            <a:off x="143932" y="-113242"/>
            <a:ext cx="4089401" cy="3207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Customer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User1st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509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4AFCA55F-DC5F-52E1-FD9F-A01C2F7A2D67}"/>
              </a:ext>
            </a:extLst>
          </p:cNvPr>
          <p:cNvSpPr/>
          <p:nvPr/>
        </p:nvSpPr>
        <p:spPr>
          <a:xfrm>
            <a:off x="0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053F-14CA-E694-9B80-E95BE89E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1" y="1463932"/>
            <a:ext cx="6756400" cy="4351338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sz="2000" dirty="0"/>
              <a:t>In today's competitive digital landscape, data-driven strategies are essential for optimizing marketing efforts. </a:t>
            </a:r>
          </a:p>
          <a:p>
            <a:pPr algn="just">
              <a:spcAft>
                <a:spcPts val="1200"/>
              </a:spcAft>
            </a:pPr>
            <a:r>
              <a:rPr lang="en-US" sz="2000" dirty="0"/>
              <a:t>Traditional methods lack the agility to adapt to changing markets and customer behaviors. </a:t>
            </a:r>
          </a:p>
          <a:p>
            <a:pPr algn="just">
              <a:spcAft>
                <a:spcPts val="1200"/>
              </a:spcAft>
            </a:pPr>
            <a:r>
              <a:rPr lang="en-US" sz="2000" dirty="0"/>
              <a:t>This project aims to build a data-centric platform offering real-time marketing insights, leveraging analytics and machine learning to improve performance, eliminate inefficiencies, and reduce costs.</a:t>
            </a:r>
            <a:endParaRPr lang="en-IL" sz="2000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E558C26-CB6C-54E7-A932-10F4A29C0828}"/>
              </a:ext>
            </a:extLst>
          </p:cNvPr>
          <p:cNvSpPr/>
          <p:nvPr/>
        </p:nvSpPr>
        <p:spPr>
          <a:xfrm>
            <a:off x="-321734" y="956101"/>
            <a:ext cx="50207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Introduction</a:t>
            </a:r>
            <a:endParaRPr lang="he-IL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4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E7B3-A44F-C433-7A97-75B785C0E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10-21 at 18.16.10 (1)">
            <a:hlinkClick r:id="" action="ppaction://media"/>
            <a:extLst>
              <a:ext uri="{FF2B5EF4-FFF2-40B4-BE49-F238E27FC236}">
                <a16:creationId xmlns:a16="http://schemas.microsoft.com/office/drawing/2014/main" id="{B20EA097-BC82-49E3-D64F-6308309E1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2059" y="0"/>
            <a:ext cx="4718649" cy="6859517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93F471A-3DB5-C193-6DA4-495245E18AF8}"/>
              </a:ext>
            </a:extLst>
          </p:cNvPr>
          <p:cNvSpPr/>
          <p:nvPr/>
        </p:nvSpPr>
        <p:spPr>
          <a:xfrm>
            <a:off x="87093" y="2136338"/>
            <a:ext cx="54165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“Marketing to everyone”</a:t>
            </a:r>
            <a:b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gets you:</a:t>
            </a:r>
            <a:endParaRPr lang="he-IL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D812D0B-24CC-A9AB-B1C5-94E69E76A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51075" y="612845"/>
            <a:ext cx="690832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marketing domain has shifted from </a:t>
            </a:r>
            <a:r>
              <a:rPr kumimoji="0" lang="en-US" altLang="en-I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intuition-based decision-making</a:t>
            </a:r>
            <a:r>
              <a: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I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approaches</a:t>
            </a:r>
            <a:r>
              <a:rPr lang="en-US" altLang="en-IL" sz="2000" b="1" i="1" dirty="0">
                <a:latin typeface="Arial" panose="020B0604020202020204" pitchFamily="34" charset="0"/>
              </a:rPr>
              <a:t>.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b="1" i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IL" sz="3200" b="1" i="1" dirty="0">
                <a:latin typeface="Arial" panose="020B0604020202020204" pitchFamily="34" charset="0"/>
              </a:rPr>
              <a:t>What do we want to achieve?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b="1" i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Enhanced lead generation 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Increased customer engagement 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Improved product development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IL" sz="2400" dirty="0">
                <a:latin typeface="Arial" panose="020B0604020202020204" pitchFamily="34" charset="0"/>
              </a:rPr>
              <a:t>   and positioning !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Search engine optimization 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F3FA-38AB-B3CD-F38D-3C212C58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6</a:t>
            </a:fld>
            <a:endParaRPr lang="en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8FFDA5F-CB92-201D-0839-4DBD5D800E40}"/>
              </a:ext>
            </a:extLst>
          </p:cNvPr>
          <p:cNvSpPr/>
          <p:nvPr/>
        </p:nvSpPr>
        <p:spPr>
          <a:xfrm>
            <a:off x="0" y="0"/>
            <a:ext cx="4377268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4400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19E5F9F-32B7-79BE-7843-D52DEB99E3A4}"/>
              </a:ext>
            </a:extLst>
          </p:cNvPr>
          <p:cNvSpPr/>
          <p:nvPr/>
        </p:nvSpPr>
        <p:spPr>
          <a:xfrm>
            <a:off x="-494262" y="369505"/>
            <a:ext cx="50207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Motivation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37766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66C4720-CE2B-1642-CD69-1DD9B0418A3D}"/>
              </a:ext>
            </a:extLst>
          </p:cNvPr>
          <p:cNvSpPr/>
          <p:nvPr/>
        </p:nvSpPr>
        <p:spPr>
          <a:xfrm>
            <a:off x="0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8667-1017-D186-3777-381108A2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70983"/>
            <a:ext cx="3412065" cy="2411942"/>
          </a:xfrm>
        </p:spPr>
        <p:txBody>
          <a:bodyPr>
            <a:normAutofit/>
          </a:bodyPr>
          <a:lstStyle/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solution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8901-CC71-1857-FA37-870A5FD9C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268" y="1876954"/>
            <a:ext cx="7459133" cy="373021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A Data-Driven Marketing Intelligence Platform, called “</a:t>
            </a:r>
            <a:r>
              <a:rPr lang="en-US" dirty="0" err="1">
                <a:solidFill>
                  <a:schemeClr val="accent1"/>
                </a:solidFill>
              </a:rPr>
              <a:t>MarketingGuru</a:t>
            </a:r>
            <a:r>
              <a:rPr lang="en-US" dirty="0">
                <a:solidFill>
                  <a:schemeClr val="accent1"/>
                </a:solidFill>
              </a:rPr>
              <a:t>”!</a:t>
            </a:r>
          </a:p>
          <a:p>
            <a:pPr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/>
              <a:t>Our system aims to solve the problems of intuition-based approaches by gathering and analyzing important user data (Lead Analysis) in Order to assemble an accurate ICP.</a:t>
            </a:r>
          </a:p>
        </p:txBody>
      </p:sp>
    </p:spTree>
    <p:extLst>
      <p:ext uri="{BB962C8B-B14F-4D97-AF65-F5344CB8AC3E}">
        <p14:creationId xmlns:p14="http://schemas.microsoft.com/office/powerpoint/2010/main" val="15811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DE48-05AA-751F-B069-40A6DFF5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DD3EBF7-E578-DA06-AD5C-D49B4413D55C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60352-2C3E-CDDC-2C77-187F7B1C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983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solution’s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functionalities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EA90224-F2F3-47B6-B43E-CBCA513E5877}"/>
              </a:ext>
            </a:extLst>
          </p:cNvPr>
          <p:cNvSpPr/>
          <p:nvPr/>
        </p:nvSpPr>
        <p:spPr>
          <a:xfrm>
            <a:off x="4170948" y="77486"/>
            <a:ext cx="78707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data we want to collect?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CE58242-7881-0DDE-1F31-85CDDF7C86F3}"/>
              </a:ext>
            </a:extLst>
          </p:cNvPr>
          <p:cNvSpPr txBox="1"/>
          <p:nvPr/>
        </p:nvSpPr>
        <p:spPr>
          <a:xfrm>
            <a:off x="4170947" y="1414732"/>
            <a:ext cx="7870745" cy="75713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Gathering frequently searched keywords to improve SEO (from google analytics, LinkedIn premium, Meta developers).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Geographic users’ location distribution (google analytics) 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Demographic users’ data (google analytics: gender, age, education, profession, mobile/web user ..)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Manually filled forms by potential clients/buyers to detect our ICP (a form filled by an interested user fits out ICP better than an intrigued user browsing LinkedIn).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en-US" dirty="0"/>
              <a:t>Easy extraction of user data from social network campaigns.</a:t>
            </a:r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en-US" dirty="0"/>
          </a:p>
          <a:p>
            <a:pPr marL="342900" indent="-342900" algn="just">
              <a:buFontTx/>
              <a:buAutoNum type="arabicPeriod"/>
            </a:pPr>
            <a:endParaRPr lang="he-IL" dirty="0"/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77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55A7-93E3-343E-63F1-CD7019C8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E4D1D7A9-27C5-71D3-F1CB-BB03E372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" y="1330616"/>
            <a:ext cx="10662406" cy="5389361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48712178-FE13-5BC7-4000-2294723A7768}"/>
              </a:ext>
            </a:extLst>
          </p:cNvPr>
          <p:cNvSpPr/>
          <p:nvPr/>
        </p:nvSpPr>
        <p:spPr>
          <a:xfrm>
            <a:off x="2912404" y="333123"/>
            <a:ext cx="63671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Phase 1: </a:t>
            </a:r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MarketingGuru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58360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14470</TotalTime>
  <Words>793</Words>
  <Application>Microsoft Office PowerPoint</Application>
  <PresentationFormat>מסך רחב</PresentationFormat>
  <Paragraphs>157</Paragraphs>
  <Slides>18</Slides>
  <Notes>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18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Google Sans</vt:lpstr>
      <vt:lpstr>Tw Cen MT</vt:lpstr>
      <vt:lpstr>Tw Cen MT Condensed</vt:lpstr>
      <vt:lpstr>Wingdings 3</vt:lpstr>
      <vt:lpstr>Office Theme</vt:lpstr>
      <vt:lpstr>Integral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Our  solution</vt:lpstr>
      <vt:lpstr>Our  solution’s functionalities</vt:lpstr>
      <vt:lpstr>מצגת של PowerPoint‏</vt:lpstr>
      <vt:lpstr>additional functionalities   phase 2</vt:lpstr>
      <vt:lpstr>Project goals</vt:lpstr>
      <vt:lpstr>מצגת של PowerPoint‏</vt:lpstr>
      <vt:lpstr>Project’s Risk Assesment  (and how we’ll overcome)</vt:lpstr>
      <vt:lpstr>מצגת של PowerPoint‏</vt:lpstr>
      <vt:lpstr>מצגת של PowerPoint‏</vt:lpstr>
      <vt:lpstr>UI Example Of a Marketing Intelligence System</vt:lpstr>
      <vt:lpstr>UI Example  (UTM parameters handing)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רוברט מושקוביץ'</dc:creator>
  <cp:lastModifiedBy>Evyatar Kopans</cp:lastModifiedBy>
  <cp:revision>45</cp:revision>
  <dcterms:created xsi:type="dcterms:W3CDTF">2023-06-18T12:05:44Z</dcterms:created>
  <dcterms:modified xsi:type="dcterms:W3CDTF">2024-10-22T11:37:29Z</dcterms:modified>
</cp:coreProperties>
</file>